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13" r:id="rId18"/>
    <p:sldId id="316" r:id="rId19"/>
    <p:sldId id="324" r:id="rId20"/>
    <p:sldId id="33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71" autoAdjust="0"/>
  </p:normalViewPr>
  <p:slideViewPr>
    <p:cSldViewPr>
      <p:cViewPr varScale="1">
        <p:scale>
          <a:sx n="56" d="100"/>
          <a:sy n="56" d="100"/>
        </p:scale>
        <p:origin x="14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916749-9C73-487B-9348-82BE32A7A87D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668545-9EC4-461A-927B-73B28863F2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6603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712A8-9C8F-49C4-91E5-9F5F588C6C58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E880F-386B-49F6-A3B2-BC2E1B9B11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470745"/>
      </p:ext>
    </p:extLst>
  </p:cSld>
  <p:clrMapOvr>
    <a:masterClrMapping/>
  </p:clrMapOvr>
  <p:transition advClick="0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89324-9FD2-454B-B56F-59D54B74087A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D38D0-99FA-4DB4-A994-5822B94269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685237"/>
      </p:ext>
    </p:extLst>
  </p:cSld>
  <p:clrMapOvr>
    <a:masterClrMapping/>
  </p:clrMapOvr>
  <p:transition advClick="0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47EE-C08D-436A-BBDD-631F436B58A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75756-5684-4B57-87DD-B9FAE50AB2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5466241"/>
      </p:ext>
    </p:extLst>
  </p:cSld>
  <p:clrMapOvr>
    <a:masterClrMapping/>
  </p:clrMapOvr>
  <p:transition advClick="0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1CC2-EF31-422F-919A-860F45064AC2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C74EF-7873-4EEA-8566-B38F9DC8C0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914841"/>
      </p:ext>
    </p:extLst>
  </p:cSld>
  <p:clrMapOvr>
    <a:masterClrMapping/>
  </p:clrMapOvr>
  <p:transition advClick="0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E35F-DFEB-4FFE-893F-5A7CE9646B7F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FB00-42D6-47EF-B313-9646E16191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0957080"/>
      </p:ext>
    </p:extLst>
  </p:cSld>
  <p:clrMapOvr>
    <a:masterClrMapping/>
  </p:clrMapOvr>
  <p:transition advClick="0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425D4-3039-4C88-A2A4-6BE9AE0FB98C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14207-AFA6-4CA2-9F3C-904AACB6DA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113746"/>
      </p:ext>
    </p:extLst>
  </p:cSld>
  <p:clrMapOvr>
    <a:masterClrMapping/>
  </p:clrMapOvr>
  <p:transition advClick="0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29DA9-4FC8-4BA7-B0B4-1D1D5234D53F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EEBA1-F018-4323-A77F-FB26CFD52C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04867"/>
      </p:ext>
    </p:extLst>
  </p:cSld>
  <p:clrMapOvr>
    <a:masterClrMapping/>
  </p:clrMapOvr>
  <p:transition advClick="0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0C37-C3CF-4E41-B235-98A4163CECD8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8E542-0E9D-4084-8E80-8A9F684915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3369110"/>
      </p:ext>
    </p:extLst>
  </p:cSld>
  <p:clrMapOvr>
    <a:masterClrMapping/>
  </p:clrMapOvr>
  <p:transition advClick="0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64AC-5D58-4DFB-9C4E-2581C682CEE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19569-2817-461A-B107-EDCC055616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0798834"/>
      </p:ext>
    </p:extLst>
  </p:cSld>
  <p:clrMapOvr>
    <a:masterClrMapping/>
  </p:clrMapOvr>
  <p:transition advClick="0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A0C45-DF04-4F23-A4D8-36D3A82F4229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DE1EC-4478-4037-AF7B-FCC8EDD5A1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318146"/>
      </p:ext>
    </p:extLst>
  </p:cSld>
  <p:clrMapOvr>
    <a:masterClrMapping/>
  </p:clrMapOvr>
  <p:transition advClick="0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6B90-2EFC-41C1-A0A2-DA9AD4740598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949955A-ADD0-494C-B98B-18A00E147E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6537789"/>
      </p:ext>
    </p:extLst>
  </p:cSld>
  <p:clrMapOvr>
    <a:masterClrMapping/>
  </p:clrMapOvr>
  <p:transition advClick="0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FAC839-C1F5-4087-A963-94E5FB8709DE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fld id="{C80CF06D-BB9B-41A0-98D5-6207F3798423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8" r:id="rId9"/>
    <p:sldLayoutId id="2147483836" r:id="rId10"/>
    <p:sldLayoutId id="2147483837" r:id="rId11"/>
  </p:sldLayoutIdLst>
  <p:transition advClick="0" advTm="7000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ervier.ru/" TargetMode="External"/><Relationship Id="rId13" Type="http://schemas.openxmlformats.org/officeDocument/2006/relationships/image" Target="../media/image51.png"/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12" Type="http://schemas.openxmlformats.org/officeDocument/2006/relationships/hyperlink" Target="http://www.nycomed.ru/ru/Menu/About+us/Social+responsibility/Social+projects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hyperlink" Target="http://www.schott.com/russia/russian/index.html" TargetMode="External"/><Relationship Id="rId15" Type="http://schemas.openxmlformats.org/officeDocument/2006/relationships/image" Target="../media/image52.jpeg"/><Relationship Id="rId10" Type="http://schemas.openxmlformats.org/officeDocument/2006/relationships/hyperlink" Target="http://www.teva.ru/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49.png"/><Relationship Id="rId14" Type="http://schemas.openxmlformats.org/officeDocument/2006/relationships/hyperlink" Target="http://www.arfp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1" descr="J6R1SCA4P6T97CADKHOZ0CA3CI0DECAML9QSTCAYRGFEHCAEVT816CAGEAZM0CAAQ2JG3CASQDVM9CAJ1A9QOCACYFTM0CAQOPPA2CA2T3VW4CA3NI6GSCA5QCWKVCAZLI49DCAOOLW8MCAUH9BTRCAEG5F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46434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0" descr="ION29CA4VNXK5CAG0HTGMCAABVYX6CAX5FT6PCAE4EQQ3CA2S0HVZCA0KMIPHCABVR6ZCCAIV0F1ECAPQMCBUCA0QSJSMCA7KCK7XCAUNIULACA6X0O3ECATNEZ3GCA2TQOGFCA2K714ECAJPAV2PCABVY5R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500563" cy="41052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28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0"/>
          <a:stretch>
            <a:fillRect/>
          </a:stretch>
        </p:blipFill>
        <p:spPr bwMode="auto">
          <a:xfrm>
            <a:off x="4500563" y="908050"/>
            <a:ext cx="4643437" cy="2522538"/>
          </a:xfrm>
          <a:prstGeom prst="rect">
            <a:avLst/>
          </a:prstGeom>
          <a:noFill/>
          <a:ln w="3175">
            <a:solidFill>
              <a:srgbClr val="66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27" descr="ененк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3" b="9656"/>
          <a:stretch>
            <a:fillRect/>
          </a:stretch>
        </p:blipFill>
        <p:spPr bwMode="auto">
          <a:xfrm>
            <a:off x="0" y="4076700"/>
            <a:ext cx="45005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 descr="EBR33CAZMSCITCAJLSB1VCA25232LCAOR3OATCAVQYSMCCAM2HRGCCAMX1GF9CALM3BIHCAXZSW9DCAC6PEZ9CAKNDAU2CARBAQZ6CA87THF0CA8ONH28CA34DT6RCAE3RTT1CATX2VB8CAW8RZXKCAQBJESJ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9275"/>
            <a:ext cx="1979612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9" descr="шгншгнш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E5"/>
              </a:clrFrom>
              <a:clrTo>
                <a:srgbClr val="FFFF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1382712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0" descr="E9Q6ACA72ANPOCA0M0AQCCAFX64D6CA6UKP6WCA07ZUDUCAC0UHOACAN3ZJN2CADURIRQCA41H9JACAXB5IXFCADJ77LNCAGYMQNOCAGU93FWCAY6FI6OCA4RK69OCACZ7TZLCA9LD61KCAOF026ECAI45PA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0805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AutoShape 24" descr="2Q=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82" name="WordArt 33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852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Фармацевтический факультет</a:t>
            </a:r>
          </a:p>
        </p:txBody>
      </p:sp>
      <p:pic>
        <p:nvPicPr>
          <p:cNvPr id="3083" name="Picture 12" descr="Рисунок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45339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SC018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068638"/>
            <a:ext cx="321945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DSC018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3151188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496300" cy="2251075"/>
          </a:xfrm>
          <a:solidFill>
            <a:schemeClr val="tx1">
              <a:alpha val="47842"/>
            </a:schemeClr>
          </a:solidFill>
        </p:spPr>
        <p:txBody>
          <a:bodyPr/>
          <a:lstStyle/>
          <a:p>
            <a:pPr marL="0" indent="0" algn="ctr" defTabSz="268288" eaLnBrk="1" hangingPunct="1">
              <a:buFontTx/>
              <a:buNone/>
            </a:pPr>
            <a:r>
              <a:rPr lang="ru-RU" altLang="ru-RU" b="1" i="1" smtClean="0">
                <a:solidFill>
                  <a:srgbClr val="481100"/>
                </a:solidFill>
                <a:latin typeface="Segoe Print" panose="02000600000000000000" pitchFamily="2" charset="0"/>
              </a:rPr>
              <a:t>Студенты фармацевтического факультета являются активными участниками Студенческого Научного Общества</a:t>
            </a:r>
          </a:p>
        </p:txBody>
      </p:sp>
      <p:pic>
        <p:nvPicPr>
          <p:cNvPr id="12293" name="Picture 6" descr="DSC018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832225"/>
            <a:ext cx="40322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IMG_19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4438"/>
            <a:ext cx="642937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8" descr="E9Q6ACA72ANPOCA0M0AQCCAFX64D6CA6UKP6WCA07ZUDUCAC0UHOACAN3ZJN2CADURIRQCA41H9JACAXB5IXFCADJ77LNCAGYMQNOCAGU93FWCAY6FI6OCA4RK69OCACZ7TZLCA9LD61KCAOF026ECAI45PA9"/>
          <p:cNvSpPr>
            <a:spLocks noChangeArrowheads="1"/>
          </p:cNvSpPr>
          <p:nvPr/>
        </p:nvSpPr>
        <p:spPr bwMode="auto">
          <a:xfrm>
            <a:off x="250825" y="0"/>
            <a:ext cx="88931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 i="1">
                <a:solidFill>
                  <a:schemeClr val="accent2"/>
                </a:solidFill>
              </a:rPr>
              <a:t>II</a:t>
            </a:r>
            <a:r>
              <a:rPr lang="en-US" altLang="ru-RU" sz="2800" b="1" i="1">
                <a:solidFill>
                  <a:schemeClr val="accent2"/>
                </a:solidFill>
              </a:rPr>
              <a:t> </a:t>
            </a:r>
            <a:r>
              <a:rPr lang="ru-RU" altLang="ru-RU" sz="2800" b="1" i="1">
                <a:solidFill>
                  <a:schemeClr val="accent2"/>
                </a:solidFill>
              </a:rPr>
              <a:t>Всероссийская Фармацевтическая</a:t>
            </a:r>
          </a:p>
          <a:p>
            <a:pPr algn="ctr" eaLnBrk="1" hangingPunct="1"/>
            <a:r>
              <a:rPr lang="ru-RU" altLang="ru-RU" sz="2800" b="1" i="1">
                <a:solidFill>
                  <a:schemeClr val="accent2"/>
                </a:solidFill>
              </a:rPr>
              <a:t>Олимпиада в г. Ярославле</a:t>
            </a:r>
          </a:p>
        </p:txBody>
      </p:sp>
      <p:pic>
        <p:nvPicPr>
          <p:cNvPr id="13316" name="Picture 22" descr="ANd9GcQP5FFYrep-UYu-lgAH1_t-NA1IQ1UgrV2i2IDmv81Gpono6gm6r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5FB"/>
              </a:clrFrom>
              <a:clrTo>
                <a:srgbClr val="FFF5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500438"/>
            <a:ext cx="16557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4" descr="Р-Фарм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1612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6" descr="shott-237-8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2257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8" descr="urvin-100-10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412875"/>
            <a:ext cx="9810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0" descr="serv-255-126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349500"/>
            <a:ext cx="2428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2" descr="Teva-268-8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17287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4" descr="Nycomed - Золотый кадры медицины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16563"/>
            <a:ext cx="21526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6" descr="61d6b6f89f87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190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WordArt 37"/>
          <p:cNvSpPr>
            <a:spLocks noChangeArrowheads="1" noChangeShapeType="1" noTextEdit="1"/>
          </p:cNvSpPr>
          <p:nvPr/>
        </p:nvSpPr>
        <p:spPr bwMode="auto">
          <a:xfrm>
            <a:off x="6732588" y="6021388"/>
            <a:ext cx="2152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9-ое место</a:t>
            </a:r>
          </a:p>
        </p:txBody>
      </p:sp>
    </p:spTree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115888"/>
            <a:ext cx="8785225" cy="1152525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chemeClr val="accent2"/>
                </a:solidFill>
              </a:rPr>
              <a:t>Межрегиональная студенческая олимпиада по фармации «ФармаОлимпСамара-2011»</a:t>
            </a:r>
          </a:p>
        </p:txBody>
      </p:sp>
      <p:pic>
        <p:nvPicPr>
          <p:cNvPr id="14339" name="Picture 5" descr="IMG_2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341438"/>
            <a:ext cx="488315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IMG_2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18086"/>
          <a:stretch>
            <a:fillRect/>
          </a:stretch>
        </p:blipFill>
        <p:spPr bwMode="auto">
          <a:xfrm>
            <a:off x="4429125" y="3071813"/>
            <a:ext cx="446246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184775"/>
          </a:xfrm>
          <a:solidFill>
            <a:srgbClr val="CCFFCC">
              <a:alpha val="45097"/>
            </a:srgbClr>
          </a:solidFill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ru-RU" altLang="ru-RU" sz="2800" b="1" smtClean="0">
                <a:solidFill>
                  <a:srgbClr val="005800"/>
                </a:solidFill>
                <a:latin typeface="Tahoma" panose="020B0604030504040204" pitchFamily="34" charset="0"/>
              </a:rPr>
              <a:t>Студенты-провизоры – творческие личности!!!!</a:t>
            </a:r>
          </a:p>
          <a:p>
            <a:pPr algn="ctr" eaLnBrk="1" hangingPunct="1">
              <a:buFontTx/>
              <a:buNone/>
            </a:pPr>
            <a:r>
              <a:rPr lang="ru-RU" altLang="ru-RU" sz="2800" b="1" smtClean="0">
                <a:solidFill>
                  <a:srgbClr val="005800"/>
                </a:solidFill>
                <a:latin typeface="Tahoma" panose="020B0604030504040204" pitchFamily="34" charset="0"/>
              </a:rPr>
              <a:t>Играют в театре университета «Горицвет»</a:t>
            </a:r>
          </a:p>
          <a:p>
            <a:pPr algn="ctr" eaLnBrk="1" hangingPunct="1">
              <a:buFontTx/>
              <a:buNone/>
            </a:pPr>
            <a:r>
              <a:rPr lang="ru-RU" altLang="ru-RU" sz="2800" b="1" smtClean="0">
                <a:solidFill>
                  <a:srgbClr val="005800"/>
                </a:solidFill>
                <a:latin typeface="Tahoma" panose="020B0604030504040204" pitchFamily="34" charset="0"/>
              </a:rPr>
              <a:t>Участвуют в спортивных мероприятиях университета и города</a:t>
            </a:r>
          </a:p>
          <a:p>
            <a:pPr algn="ctr" eaLnBrk="1" hangingPunct="1">
              <a:buFontTx/>
              <a:buNone/>
            </a:pPr>
            <a:r>
              <a:rPr lang="ru-RU" altLang="ru-RU" sz="2800" b="1" smtClean="0">
                <a:solidFill>
                  <a:srgbClr val="005800"/>
                </a:solidFill>
                <a:latin typeface="Tahoma" panose="020B0604030504040204" pitchFamily="34" charset="0"/>
              </a:rPr>
              <a:t>Организовывают поездки на базы отдыха,</a:t>
            </a:r>
          </a:p>
          <a:p>
            <a:pPr algn="ctr" eaLnBrk="1" hangingPunct="1">
              <a:buFontTx/>
              <a:buNone/>
            </a:pPr>
            <a:r>
              <a:rPr lang="ru-RU" altLang="ru-RU" sz="2800" b="1" smtClean="0">
                <a:solidFill>
                  <a:srgbClr val="005800"/>
                </a:solidFill>
                <a:latin typeface="Tahoma" panose="020B0604030504040204" pitchFamily="34" charset="0"/>
              </a:rPr>
              <a:t> в лагеря</a:t>
            </a:r>
          </a:p>
          <a:p>
            <a:pPr algn="ctr" eaLnBrk="1" hangingPunct="1">
              <a:buFontTx/>
              <a:buNone/>
            </a:pPr>
            <a:r>
              <a:rPr lang="ru-RU" altLang="ru-RU" sz="2800" b="1" smtClean="0">
                <a:solidFill>
                  <a:srgbClr val="005800"/>
                </a:solidFill>
                <a:latin typeface="Tahoma" panose="020B0604030504040204" pitchFamily="34" charset="0"/>
              </a:rPr>
              <a:t>Проводят встречи со студентами-провизорами других городов</a:t>
            </a:r>
          </a:p>
          <a:p>
            <a:pPr algn="ctr" eaLnBrk="1" hangingPunct="1">
              <a:buFontTx/>
              <a:buNone/>
            </a:pPr>
            <a:endParaRPr lang="ru-RU" altLang="ru-RU" b="1" smtClean="0">
              <a:solidFill>
                <a:srgbClr val="005800"/>
              </a:solidFill>
              <a:latin typeface="Tahoma" panose="020B0604030504040204" pitchFamily="34" charset="0"/>
            </a:endParaRPr>
          </a:p>
        </p:txBody>
      </p:sp>
      <p:sp>
        <p:nvSpPr>
          <p:cNvPr id="15363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6413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9" name="Rectangle 13" descr="E9Q6ACA72ANPOCA0M0AQCCAFX64D6CA6UKP6WCA07ZUDUCAC0UHOACAN3ZJN2CADURIRQCA41H9JACAXB5IXFCADJ77LNCAGYMQNOCAGU93FWCAY6FI6OCA4RK69OCACZ7TZLCA9LD61KCAOF026ECAI45PA9"/>
          <p:cNvSpPr>
            <a:spLocks noChangeArrowheads="1"/>
          </p:cNvSpPr>
          <p:nvPr/>
        </p:nvSpPr>
        <p:spPr bwMode="auto">
          <a:xfrm>
            <a:off x="900113" y="115888"/>
            <a:ext cx="77755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Творческая деятельность</a:t>
            </a:r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smtClean="0">
                <a:solidFill>
                  <a:schemeClr val="bg1"/>
                </a:solidFill>
                <a:latin typeface="InformTT"/>
              </a:rPr>
              <a:t>Посвящение в студенты фармацевтического факультета</a:t>
            </a:r>
          </a:p>
        </p:txBody>
      </p:sp>
      <p:pic>
        <p:nvPicPr>
          <p:cNvPr id="16387" name="Picture 2" descr="C:\Users\пользователь\Desktop\P1011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000250"/>
            <a:ext cx="46672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C:\Users\пользователь\Desktop\P1011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643188"/>
            <a:ext cx="15716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Users\пользователь\Desktop\P10116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86063"/>
            <a:ext cx="1697038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17"/>
          <p:cNvSpPr>
            <a:spLocks noChangeArrowheads="1" noChangeShapeType="1" noTextEdit="1"/>
          </p:cNvSpPr>
          <p:nvPr/>
        </p:nvSpPr>
        <p:spPr bwMode="auto">
          <a:xfrm>
            <a:off x="2411413" y="357188"/>
            <a:ext cx="4903787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Наша   жизнь</a:t>
            </a:r>
          </a:p>
        </p:txBody>
      </p:sp>
      <p:pic>
        <p:nvPicPr>
          <p:cNvPr id="17411" name="Picture 6" descr=";;;;;'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5" r="9933"/>
          <a:stretch>
            <a:fillRect/>
          </a:stretch>
        </p:blipFill>
        <p:spPr bwMode="auto">
          <a:xfrm>
            <a:off x="1139825" y="1685925"/>
            <a:ext cx="7075488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17"/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4903788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Наша   жизнь</a:t>
            </a:r>
          </a:p>
        </p:txBody>
      </p:sp>
      <p:pic>
        <p:nvPicPr>
          <p:cNvPr id="18435" name="Picture 4" descr="z_c3e3a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3037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IMG_19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/>
          <a:stretch>
            <a:fillRect/>
          </a:stretch>
        </p:blipFill>
        <p:spPr bwMode="auto">
          <a:xfrm>
            <a:off x="4284663" y="2825750"/>
            <a:ext cx="48593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17"/>
          <p:cNvSpPr>
            <a:spLocks noChangeArrowheads="1" noChangeShapeType="1" noTextEdit="1"/>
          </p:cNvSpPr>
          <p:nvPr/>
        </p:nvSpPr>
        <p:spPr bwMode="auto">
          <a:xfrm>
            <a:off x="2339975" y="357188"/>
            <a:ext cx="4975225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Наша  жизнь</a:t>
            </a:r>
          </a:p>
        </p:txBody>
      </p:sp>
      <p:pic>
        <p:nvPicPr>
          <p:cNvPr id="19459" name="Picture 4" descr="x_9fa505e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511175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x_739b976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3695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17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4614862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Наша   жизнь</a:t>
            </a:r>
          </a:p>
        </p:txBody>
      </p:sp>
      <p:pic>
        <p:nvPicPr>
          <p:cNvPr id="20483" name="Picture 6" descr="x_6ac57a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75297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DSC001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03575"/>
            <a:ext cx="44275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17"/>
          <p:cNvSpPr>
            <a:spLocks noChangeArrowheads="1" noChangeShapeType="1" noTextEdit="1"/>
          </p:cNvSpPr>
          <p:nvPr/>
        </p:nvSpPr>
        <p:spPr bwMode="auto">
          <a:xfrm>
            <a:off x="2771775" y="357188"/>
            <a:ext cx="4543425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Наша   жизнь</a:t>
            </a:r>
          </a:p>
        </p:txBody>
      </p:sp>
      <p:pic>
        <p:nvPicPr>
          <p:cNvPr id="21507" name="Picture 7" descr="x_5342962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68413"/>
            <a:ext cx="4248150" cy="3186112"/>
          </a:xfrm>
        </p:spPr>
      </p:pic>
      <p:pic>
        <p:nvPicPr>
          <p:cNvPr id="21508" name="Picture 10" descr="x_b1c4457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3284538"/>
            <a:ext cx="476408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98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50" y="642938"/>
            <a:ext cx="2643188" cy="30718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1800" smtClean="0">
                <a:solidFill>
                  <a:srgbClr val="993300"/>
                </a:solidFill>
                <a:latin typeface="Book Antiqua" panose="02040602050305030304" pitchFamily="18" charset="0"/>
              </a:rPr>
              <a:t>    ПРОВИЗОР</a:t>
            </a:r>
          </a:p>
          <a:p>
            <a:pPr algn="ctr">
              <a:buFontTx/>
              <a:buNone/>
            </a:pPr>
            <a:r>
              <a:rPr lang="ru-RU" altLang="ru-RU" sz="1800" smtClean="0">
                <a:solidFill>
                  <a:srgbClr val="993300"/>
                </a:solidFill>
              </a:rPr>
              <a:t>     </a:t>
            </a:r>
            <a:r>
              <a:rPr lang="ru-RU" altLang="ru-RU" sz="1800" smtClean="0">
                <a:solidFill>
                  <a:srgbClr val="993300"/>
                </a:solidFill>
                <a:latin typeface="Book Antiqua" panose="02040602050305030304" pitchFamily="18" charset="0"/>
              </a:rPr>
              <a:t>(лат. provisor - заранее заботящийся о чём-либо, заготовляющий) - специалист с высшим фармацевтическим образованием</a:t>
            </a:r>
            <a:r>
              <a:rPr lang="ru-RU" altLang="ru-RU" sz="1800" smtClean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6357938" y="1571625"/>
            <a:ext cx="26431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A50021"/>
                </a:solidFill>
                <a:latin typeface="Book Antiqua" panose="02040602050305030304" pitchFamily="18" charset="0"/>
              </a:rPr>
              <a:t>Выполняет организаторские, технологические и контрольно-аналитические функции: административно-хозяйственное руководство аптечными учреждениями, обеспечение современной технологии приготовления лекарств, контроль за их качеством и др.</a:t>
            </a:r>
          </a:p>
        </p:txBody>
      </p:sp>
      <p:pic>
        <p:nvPicPr>
          <p:cNvPr id="4101" name="Picture 5" descr="E9Q6ACA72ANPOCA0M0AQCCAFX64D6CA6UKP6WCA07ZUDUCAC0UHOACAN3ZJN2CADURIRQCA41H9JACAXB5IXFCADJ77LNCAGYMQNOCAGU93FWCAY6FI6OCA4RK69OCACZ7TZLCA9LD61KCAOF026ECAI45P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29288"/>
            <a:ext cx="207168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E9Q6ACA72ANPOCA0M0AQCCAFX64D6CA6UKP6WCA07ZUDUCAC0UHOACAN3ZJN2CADURIRQCA41H9JACAXB5IXFCADJ77LNCAGYMQNOCAGU93FWCAY6FI6OCA4RK69OCACZ7TZLCA9LD61KCAOF026ECAI45PA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13573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E9Q6ACA72ANPOCA0M0AQCCAFX64D6CA6UKP6WCA07ZUDUCAC0UHOACAN3ZJN2CADURIRQCA41H9JACAXB5IXFCADJ77LNCAGYMQNOCAGU93FWCAY6FI6OCA4RK69OCACZ7TZLCA9LD61KCAOF026ECAI45PA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12477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E9Q6ACA72ANPOCA0M0AQCCAFX64D6CA6UKP6WCA07ZUDUCAC0UHOACAN3ZJN2CADURIRQCA41H9JACAXB5IXFCADJ77LNCAGYMQNOCAGU93FWCAY6FI6OCA4RK69OCACZ7TZLCA9LD61KCAOF026ECAI45PA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0"/>
            <a:ext cx="120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4" descr="x_75f4ad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 descr="E9Q6ACA72ANPOCA0M0AQCCAFX64D6CA6UKP6WCA07ZUDUCAC0UHOACAN3ZJN2CADURIRQCA41H9JACAXB5IXFCADJ77LNCAGYMQNOCAGU93FWCAY6FI6OCA4RK69OCACZ7TZLCA9LD61KCAOF026ECAI45PA9"/>
          <p:cNvSpPr>
            <a:spLocks noChangeArrowheads="1"/>
          </p:cNvSpPr>
          <p:nvPr/>
        </p:nvSpPr>
        <p:spPr bwMode="auto">
          <a:xfrm>
            <a:off x="0" y="260350"/>
            <a:ext cx="9144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rgbClr val="66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ждем вас на нашем факультете!</a:t>
            </a:r>
          </a:p>
          <a:p>
            <a:pPr algn="ctr" eaLnBrk="1" hangingPunct="1"/>
            <a:r>
              <a:rPr lang="ru-RU" altLang="ru-RU" sz="4000" b="1" i="1">
                <a:solidFill>
                  <a:srgbClr val="66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Вами откроются необыкновенные возможности приобретения великолепной профессии "провизор", </a:t>
            </a:r>
          </a:p>
          <a:p>
            <a:pPr algn="ctr" eaLnBrk="1" hangingPunct="1"/>
            <a:r>
              <a:rPr lang="ru-RU" altLang="ru-RU" sz="4000" b="1" i="1">
                <a:solidFill>
                  <a:srgbClr val="66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 аптечного дела</a:t>
            </a:r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124" name="Picture 5" descr="Копия DSC004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500188" y="142875"/>
            <a:ext cx="7472362" cy="1773238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>
                <a:solidFill>
                  <a:srgbClr val="800000"/>
                </a:solidFill>
                <a:latin typeface="Calibri" panose="020F0502020204030204" pitchFamily="34" charset="0"/>
              </a:rPr>
              <a:t>С 2002 года получить высшее фармацевтическое образование по специальности «Фармация» с соответствующим присвоением квалификации Провизор можно после пятилетнего курса обучения в </a:t>
            </a:r>
          </a:p>
          <a:p>
            <a:pPr algn="ctr" eaLnBrk="1" hangingPunct="1"/>
            <a:r>
              <a:rPr lang="ru-RU" altLang="ru-RU" sz="2000" b="1" i="1">
                <a:solidFill>
                  <a:srgbClr val="800000"/>
                </a:solidFill>
                <a:latin typeface="Calibri" panose="020F0502020204030204" pitchFamily="34" charset="0"/>
              </a:rPr>
              <a:t>Оренбургском Государственном Медицинском университете</a:t>
            </a:r>
            <a:r>
              <a:rPr lang="ru-RU" altLang="ru-RU" sz="2000" b="1">
                <a:solidFill>
                  <a:srgbClr val="800000"/>
                </a:solidFill>
                <a:latin typeface="Calibri" panose="020F0502020204030204" pitchFamily="34" charset="0"/>
              </a:rPr>
              <a:t/>
            </a:r>
            <a:br>
              <a:rPr lang="ru-RU" altLang="ru-RU" sz="2000" b="1">
                <a:solidFill>
                  <a:srgbClr val="800000"/>
                </a:solidFill>
                <a:latin typeface="Calibri" panose="020F0502020204030204" pitchFamily="34" charset="0"/>
              </a:rPr>
            </a:br>
            <a:endParaRPr lang="ru-RU" altLang="ru-RU" sz="2000" b="1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1010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285875"/>
            <a:ext cx="26209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613" cy="12969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</a:rPr>
              <a:t>Наши специальности</a:t>
            </a:r>
            <a:r>
              <a:rPr lang="ru-RU" dirty="0" smtClean="0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</a:rPr>
              <a:t>:</a:t>
            </a:r>
            <a:endParaRPr lang="ru-RU" dirty="0">
              <a:solidFill>
                <a:srgbClr val="FF0000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107950" y="1484313"/>
            <a:ext cx="4535488" cy="5373687"/>
          </a:xfrm>
        </p:spPr>
        <p:txBody>
          <a:bodyPr/>
          <a:lstStyle/>
          <a:p>
            <a:r>
              <a:rPr lang="ru-RU" altLang="ru-RU" sz="2800" smtClean="0">
                <a:latin typeface="AGLettericaCondensedLight"/>
              </a:rPr>
              <a:t>Экономика и управление фармацией – </a:t>
            </a:r>
            <a:r>
              <a:rPr lang="ru-RU" altLang="ru-RU" sz="2800" i="1" smtClean="0">
                <a:latin typeface="AGLettericaCondensedLight"/>
              </a:rPr>
              <a:t>провизор-управленец</a:t>
            </a:r>
          </a:p>
          <a:p>
            <a:r>
              <a:rPr lang="ru-RU" altLang="ru-RU" sz="2800" smtClean="0">
                <a:latin typeface="AGLettericaCondensedLight"/>
              </a:rPr>
              <a:t>Фармацевтическая химия и фармакогнозия – </a:t>
            </a:r>
            <a:r>
              <a:rPr lang="ru-RU" altLang="ru-RU" sz="2800" i="1" smtClean="0">
                <a:latin typeface="AGLettericaCondensedLight"/>
              </a:rPr>
              <a:t>провизор-аналитик</a:t>
            </a:r>
          </a:p>
          <a:p>
            <a:r>
              <a:rPr lang="ru-RU" altLang="ru-RU" sz="2800" smtClean="0">
                <a:latin typeface="AGLettericaCondensedLight"/>
              </a:rPr>
              <a:t>Фармацевтическая технология – </a:t>
            </a:r>
          </a:p>
          <a:p>
            <a:pPr>
              <a:buFontTx/>
              <a:buNone/>
            </a:pPr>
            <a:r>
              <a:rPr lang="ru-RU" altLang="ru-RU" sz="2800" i="1" smtClean="0">
                <a:latin typeface="AGLettericaCondensedLight"/>
              </a:rPr>
              <a:t>провизор-технолог</a:t>
            </a:r>
          </a:p>
        </p:txBody>
      </p:sp>
      <p:pic>
        <p:nvPicPr>
          <p:cNvPr id="6149" name="Picture 7" descr="19022010(00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92918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x_e6f43b18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0375"/>
            <a:ext cx="27844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71625" y="0"/>
            <a:ext cx="7115175" cy="1417638"/>
          </a:xfrm>
        </p:spPr>
        <p:txBody>
          <a:bodyPr/>
          <a:lstStyle/>
          <a:p>
            <a:pPr>
              <a:defRPr/>
            </a:pPr>
            <a:r>
              <a:rPr lang="ru-RU" sz="45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Места работы наших выпускников:</a:t>
            </a:r>
          </a:p>
        </p:txBody>
      </p:sp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782638" y="3330575"/>
            <a:ext cx="3357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3300"/>
                </a:solidFill>
              </a:rPr>
              <a:t>Аптечные организации: аптеки готовых лекарственных форм, производственные аптеки</a:t>
            </a:r>
          </a:p>
        </p:txBody>
      </p:sp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5508625" y="1841500"/>
            <a:ext cx="36353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3300"/>
                </a:solidFill>
              </a:rPr>
              <a:t>Органы управления фармацевтической деятельностью  Оренбургской области</a:t>
            </a:r>
          </a:p>
          <a:p>
            <a:pPr algn="ctr" eaLnBrk="1" hangingPunct="1"/>
            <a:endParaRPr lang="ru-RU" altLang="ru-RU" sz="2000" b="1">
              <a:solidFill>
                <a:srgbClr val="003300"/>
              </a:solidFill>
            </a:endParaRPr>
          </a:p>
          <a:p>
            <a:pPr algn="ctr" eaLnBrk="1" hangingPunct="1"/>
            <a:endParaRPr lang="ru-RU" altLang="ru-RU" sz="1400" b="1">
              <a:solidFill>
                <a:srgbClr val="003300"/>
              </a:solidFill>
            </a:endParaRPr>
          </a:p>
          <a:p>
            <a:pPr algn="ctr" eaLnBrk="1" hangingPunct="1"/>
            <a:endParaRPr lang="ru-RU" altLang="ru-RU" sz="1400" b="1">
              <a:solidFill>
                <a:srgbClr val="003300"/>
              </a:solidFill>
            </a:endParaRPr>
          </a:p>
        </p:txBody>
      </p:sp>
      <p:pic>
        <p:nvPicPr>
          <p:cNvPr id="7173" name="Picture 5" descr="E9Q6ACA72ANPOCA0M0AQCCAFX64D6CA6UKP6WCA07ZUDUCAC0UHOACAN3ZJN2CADURIRQCA41H9JACAXB5IXFCADJ77LNCAGYMQNOCAGU93FWCAY6FI6OCA4RK69OCACZ7TZLCA9LD61KCAOF026ECAI45P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1566863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E9Q6ACA72ANPOCA0M0AQCCAFX64D6CA6UKP6WCA07ZUDUCAC0UHOACAN3ZJN2CADURIRQCA41H9JACAXB5IXFCADJ77LNCAGYMQNOCAGU93FWCAY6FI6OCA4RK69OCACZ7TZLCA9LD61KCAOF026ECAI45P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14500"/>
            <a:ext cx="19335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E9Q6ACA72ANPOCA0M0AQCCAFX64D6CA6UKP6WCA07ZUDUCAC0UHOACAN3ZJN2CADURIRQCA41H9JACAXB5IXFCADJ77LNCAGYMQNOCAGU93FWCAY6FI6OCA4RK69OCACZ7TZLCA9LD61KCAOF026ECAI45PA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44500"/>
            <a:ext cx="1247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E9Q6ACA72ANPOCA0M0AQCCAFX64D6CA6UKP6WCA07ZUDUCAC0UHOACAN3ZJN2CADURIRQCA41H9JACAXB5IXFCADJ77LNCAGYMQNOCAGU93FWCAY6FI6OCA4RK69OCACZ7TZLCA9LD61KCAOF026ECAI45PA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500563"/>
            <a:ext cx="181133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E9Q6ACA72ANPOCA0M0AQCCAFX64D6CA6UKP6WCA07ZUDUCAC0UHOACAN3ZJN2CADURIRQCA41H9JACAXB5IXFCADJ77LNCAGYMQNOCAGU93FWCAY6FI6OCA4RK69OCACZ7TZLCA9LD61KCAOF026ECAI45PA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435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Прямоугольник 14"/>
          <p:cNvSpPr>
            <a:spLocks noChangeArrowheads="1"/>
          </p:cNvSpPr>
          <p:nvPr/>
        </p:nvSpPr>
        <p:spPr bwMode="auto">
          <a:xfrm>
            <a:off x="4787900" y="3808413"/>
            <a:ext cx="3024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3300"/>
                </a:solidFill>
              </a:rPr>
              <a:t>Фармацевтическая промышленность</a:t>
            </a:r>
          </a:p>
        </p:txBody>
      </p:sp>
      <p:pic>
        <p:nvPicPr>
          <p:cNvPr id="7179" name="Picture 11" descr="E9Q6ACA72ANPOCA0M0AQCCAFX64D6CA6UKP6WCA07ZUDUCAC0UHOACAN3ZJN2CADURIRQCA41H9JACAXB5IXFCADJ77LNCAGYMQNOCAGU93FWCAY6FI6OCA4RK69OCACZ7TZLCA9LD61KCAOF026ECAI45PA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0716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E9Q6ACA72ANPOCA0M0AQCCAFX64D6CA6UKP6WCA07ZUDUCAC0UHOACAN3ZJN2CADURIRQCA41H9JACAXB5IXFCADJ77LNCAGYMQNOCAGU93FWCAY6FI6OCA4RK69OCACZ7TZLCA9LD61KCAOF026ECAI45PA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429250"/>
            <a:ext cx="18573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Прямоугольник 17"/>
          <p:cNvSpPr>
            <a:spLocks noChangeArrowheads="1"/>
          </p:cNvSpPr>
          <p:nvPr/>
        </p:nvSpPr>
        <p:spPr bwMode="auto">
          <a:xfrm>
            <a:off x="125413" y="5953125"/>
            <a:ext cx="1857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3300"/>
                </a:solidFill>
              </a:rPr>
              <a:t>Контрольно-аналитические лаборатории</a:t>
            </a:r>
          </a:p>
        </p:txBody>
      </p:sp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6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01063" cy="939800"/>
          </a:xfrm>
        </p:spPr>
        <p:txBody>
          <a:bodyPr/>
          <a:lstStyle/>
          <a:p>
            <a:r>
              <a:rPr lang="ru-RU" altLang="ru-RU" b="1" i="1" smtClean="0">
                <a:solidFill>
                  <a:schemeClr val="bg1"/>
                </a:solidFill>
              </a:rPr>
              <a:t>Преподавательский состав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4437063"/>
            <a:ext cx="2051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</a:rPr>
              <a:t>Декан фармацевтического факультета: д.б.н., доцент </a:t>
            </a:r>
            <a:r>
              <a:rPr lang="ru-RU" altLang="ru-RU" sz="1400" b="1">
                <a:solidFill>
                  <a:schemeClr val="bg1"/>
                </a:solidFill>
              </a:rPr>
              <a:t>Михайлова Ирина</a:t>
            </a:r>
          </a:p>
          <a:p>
            <a:pPr eaLnBrk="1" hangingPunct="1"/>
            <a:r>
              <a:rPr lang="ru-RU" altLang="ru-RU" sz="1400" b="1">
                <a:solidFill>
                  <a:schemeClr val="bg1"/>
                </a:solidFill>
              </a:rPr>
              <a:t>Валерьевна</a:t>
            </a:r>
            <a:endParaRPr lang="ru-RU" altLang="ru-RU" sz="1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3635" r="21626" b="7838"/>
          <a:stretch>
            <a:fillRect/>
          </a:stretch>
        </p:blipFill>
        <p:spPr bwMode="auto">
          <a:xfrm>
            <a:off x="2339975" y="1989138"/>
            <a:ext cx="20589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2195513" y="4508500"/>
            <a:ext cx="24288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Times New Roman" panose="02020603050405020304" pitchFamily="18" charset="0"/>
              </a:rPr>
              <a:t>Зав. Кафедрой управления и экономики фармации, фармацевтической технологии и фармакогнозии , доцент Саньков Анатолий Николаевич</a:t>
            </a:r>
          </a:p>
        </p:txBody>
      </p:sp>
      <p:pic>
        <p:nvPicPr>
          <p:cNvPr id="819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7" t="10011" r="31030" b="13495"/>
          <a:stretch>
            <a:fillRect/>
          </a:stretch>
        </p:blipFill>
        <p:spPr bwMode="auto">
          <a:xfrm>
            <a:off x="4787900" y="1989138"/>
            <a:ext cx="18637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Прямоугольник 9"/>
          <p:cNvSpPr>
            <a:spLocks noChangeArrowheads="1"/>
          </p:cNvSpPr>
          <p:nvPr/>
        </p:nvSpPr>
        <p:spPr bwMode="auto">
          <a:xfrm>
            <a:off x="4787900" y="4581525"/>
            <a:ext cx="18573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</a:rPr>
              <a:t>Старший преподаватель, провизор </a:t>
            </a:r>
          </a:p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</a:rPr>
              <a:t>Дударенкова Марина Рудольфовна</a:t>
            </a:r>
            <a:endParaRPr lang="ru-RU" altLang="ru-RU" sz="1200">
              <a:solidFill>
                <a:schemeClr val="bg1"/>
              </a:solidFill>
            </a:endParaRPr>
          </a:p>
        </p:txBody>
      </p:sp>
      <p:pic>
        <p:nvPicPr>
          <p:cNvPr id="8200" name="Picture 11" descr="michayil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 r="4414" b="4488"/>
          <a:stretch>
            <a:fillRect/>
          </a:stretch>
        </p:blipFill>
        <p:spPr bwMode="auto">
          <a:xfrm>
            <a:off x="107950" y="1989138"/>
            <a:ext cx="17557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7" descr="C:\Users\пользователь\Desktop\160920111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989138"/>
            <a:ext cx="19923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Прямоугольник 13"/>
          <p:cNvSpPr>
            <a:spLocks noChangeArrowheads="1"/>
          </p:cNvSpPr>
          <p:nvPr/>
        </p:nvSpPr>
        <p:spPr bwMode="auto">
          <a:xfrm>
            <a:off x="7019925" y="4437063"/>
            <a:ext cx="18573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</a:rPr>
              <a:t>Старший преподаватель, провизор </a:t>
            </a:r>
          </a:p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</a:rPr>
              <a:t>Мулюгина Раиса Николаевна</a:t>
            </a:r>
            <a:endParaRPr lang="ru-RU" altLang="ru-RU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5"/>
          <p:cNvSpPr>
            <a:spLocks noGrp="1"/>
          </p:cNvSpPr>
          <p:nvPr>
            <p:ph type="title"/>
          </p:nvPr>
        </p:nvSpPr>
        <p:spPr>
          <a:xfrm>
            <a:off x="179388" y="26988"/>
            <a:ext cx="8753475" cy="1241425"/>
          </a:xfrm>
        </p:spPr>
        <p:txBody>
          <a:bodyPr/>
          <a:lstStyle/>
          <a:p>
            <a:r>
              <a:rPr lang="ru-RU" altLang="ru-RU" sz="3200" smtClean="0">
                <a:latin typeface="InformTT"/>
              </a:rPr>
              <a:t>Основные дисциплины фармацевтического факультета: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28625" y="1500188"/>
            <a:ext cx="5214938" cy="514350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defTabSz="268288">
              <a:spcBef>
                <a:spcPct val="20000"/>
              </a:spcBef>
              <a:buFontTx/>
              <a:buAutoNum type="arabicPeriod"/>
              <a:defRPr/>
            </a:pPr>
            <a:r>
              <a:rPr lang="ru-RU" sz="3200" kern="0" dirty="0">
                <a:latin typeface="InformTT" pitchFamily="2" charset="-52"/>
              </a:rPr>
              <a:t>Общая химия</a:t>
            </a:r>
          </a:p>
          <a:p>
            <a:pPr marL="514350" indent="-514350" defTabSz="268288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kern="0" dirty="0">
                <a:solidFill>
                  <a:srgbClr val="481100"/>
                </a:solidFill>
                <a:latin typeface="InformTT" pitchFamily="2" charset="-52"/>
              </a:rPr>
              <a:t> </a:t>
            </a:r>
            <a:r>
              <a:rPr lang="ru-RU" sz="2800" kern="0" dirty="0">
                <a:solidFill>
                  <a:srgbClr val="481100"/>
                </a:solidFill>
                <a:latin typeface="InformTT" pitchFamily="2" charset="-52"/>
              </a:rPr>
              <a:t>Неорганическая химия</a:t>
            </a:r>
          </a:p>
          <a:p>
            <a:pPr marL="514350" indent="-514350" defTabSz="268288">
              <a:spcBef>
                <a:spcPct val="20000"/>
              </a:spcBef>
              <a:buFontTx/>
              <a:buAutoNum type="arabicPeriod"/>
              <a:defRPr/>
            </a:pPr>
            <a:r>
              <a:rPr lang="ru-RU" sz="2800" kern="0" dirty="0">
                <a:latin typeface="InformTT" pitchFamily="2" charset="-52"/>
              </a:rPr>
              <a:t>Органическая химия</a:t>
            </a:r>
          </a:p>
          <a:p>
            <a:pPr marL="514350" indent="-514350" defTabSz="268288">
              <a:spcBef>
                <a:spcPct val="20000"/>
              </a:spcBef>
              <a:buFontTx/>
              <a:buAutoNum type="arabicPeriod"/>
              <a:defRPr/>
            </a:pPr>
            <a:r>
              <a:rPr lang="ru-RU" sz="2800" kern="0" dirty="0">
                <a:solidFill>
                  <a:srgbClr val="481100"/>
                </a:solidFill>
                <a:latin typeface="InformTT" pitchFamily="2" charset="-52"/>
              </a:rPr>
              <a:t>Биохимия</a:t>
            </a:r>
          </a:p>
          <a:p>
            <a:pPr marL="514350" indent="-514350" defTabSz="268288">
              <a:spcBef>
                <a:spcPct val="20000"/>
              </a:spcBef>
              <a:buFontTx/>
              <a:buAutoNum type="arabicPeriod"/>
              <a:defRPr/>
            </a:pPr>
            <a:r>
              <a:rPr lang="ru-RU" sz="2800" kern="0" dirty="0">
                <a:latin typeface="InformTT" pitchFamily="2" charset="-52"/>
              </a:rPr>
              <a:t>Коллоидная химия</a:t>
            </a:r>
          </a:p>
          <a:p>
            <a:pPr marL="514350" indent="-514350" defTabSz="268288">
              <a:spcBef>
                <a:spcPct val="20000"/>
              </a:spcBef>
              <a:buFontTx/>
              <a:buAutoNum type="arabicPeriod"/>
              <a:defRPr/>
            </a:pPr>
            <a:r>
              <a:rPr lang="ru-RU" sz="2800" kern="0" dirty="0">
                <a:solidFill>
                  <a:srgbClr val="481100"/>
                </a:solidFill>
                <a:latin typeface="InformTT" pitchFamily="2" charset="-52"/>
              </a:rPr>
              <a:t> Физическая химия</a:t>
            </a:r>
          </a:p>
          <a:p>
            <a:pPr marL="514350" indent="-514350" defTabSz="268288">
              <a:spcBef>
                <a:spcPct val="20000"/>
              </a:spcBef>
              <a:buFontTx/>
              <a:buAutoNum type="arabicPeriod"/>
              <a:defRPr/>
            </a:pPr>
            <a:r>
              <a:rPr lang="ru-RU" sz="2800" kern="0" dirty="0">
                <a:latin typeface="InformTT" pitchFamily="2" charset="-52"/>
              </a:rPr>
              <a:t>Токсикологическая химия</a:t>
            </a:r>
          </a:p>
          <a:p>
            <a:pPr marL="514350" indent="-514350" defTabSz="268288">
              <a:spcBef>
                <a:spcPct val="20000"/>
              </a:spcBef>
              <a:buFontTx/>
              <a:buAutoNum type="arabicPeriod"/>
              <a:defRPr/>
            </a:pPr>
            <a:r>
              <a:rPr lang="ru-RU" sz="2800" kern="0" dirty="0">
                <a:solidFill>
                  <a:srgbClr val="481100"/>
                </a:solidFill>
                <a:latin typeface="InformTT" pitchFamily="2" charset="-52"/>
              </a:rPr>
              <a:t>Фармацевтическая химия</a:t>
            </a:r>
            <a:endParaRPr lang="ru-RU" sz="3600" kern="0" dirty="0">
              <a:solidFill>
                <a:srgbClr val="481100"/>
              </a:solidFill>
              <a:latin typeface="InformTT" pitchFamily="2" charset="-52"/>
            </a:endParaRPr>
          </a:p>
          <a:p>
            <a:pPr algn="ctr" defTabSz="268288">
              <a:spcBef>
                <a:spcPct val="20000"/>
              </a:spcBef>
              <a:defRPr/>
            </a:pPr>
            <a:endParaRPr lang="ru-RU" sz="3200" u="sng" kern="0" dirty="0">
              <a:solidFill>
                <a:srgbClr val="481100"/>
              </a:solidFill>
              <a:latin typeface="Tahoma" pitchFamily="34" charset="0"/>
            </a:endParaRPr>
          </a:p>
        </p:txBody>
      </p:sp>
      <p:pic>
        <p:nvPicPr>
          <p:cNvPr id="9220" name="Picture 8" descr="x_7419ce9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286250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DSC05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"/>
          <a:stretch>
            <a:fillRect/>
          </a:stretch>
        </p:blipFill>
        <p:spPr bwMode="auto">
          <a:xfrm>
            <a:off x="6286500" y="1643063"/>
            <a:ext cx="264636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3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4095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3" name="Заголовок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altLang="ru-RU" sz="4000" smtClean="0">
                <a:latin typeface="MagistralTT"/>
              </a:rPr>
              <a:t>Базы практик студентов фармацевтического факультета</a:t>
            </a:r>
          </a:p>
        </p:txBody>
      </p:sp>
      <p:pic>
        <p:nvPicPr>
          <p:cNvPr id="10244" name="Picture 10" descr="осень 3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121443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DSC002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9325"/>
            <a:ext cx="30130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y_09104d7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760913"/>
            <a:ext cx="3071813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DSC05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"/>
          <a:stretch>
            <a:fillRect/>
          </a:stretch>
        </p:blipFill>
        <p:spPr bwMode="auto">
          <a:xfrm>
            <a:off x="6000750" y="4708525"/>
            <a:ext cx="31432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5072063" y="1500188"/>
            <a:ext cx="3892550" cy="3259137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268288">
              <a:spcBef>
                <a:spcPct val="20000"/>
              </a:spcBef>
              <a:defRPr/>
            </a:pPr>
            <a:r>
              <a:rPr lang="ru-RU" sz="2400" kern="0" dirty="0">
                <a:latin typeface="InformTT" pitchFamily="2" charset="-52"/>
              </a:rPr>
              <a:t>ГУЗ</a:t>
            </a:r>
            <a:r>
              <a:rPr lang="ru-RU" sz="2400" kern="0" dirty="0">
                <a:solidFill>
                  <a:srgbClr val="481100"/>
                </a:solidFill>
                <a:latin typeface="InformTT" pitchFamily="2" charset="-52"/>
              </a:rPr>
              <a:t> </a:t>
            </a:r>
            <a:r>
              <a:rPr lang="ru-RU" sz="2400" kern="0" dirty="0">
                <a:latin typeface="InformTT" pitchFamily="2" charset="-52"/>
              </a:rPr>
              <a:t>«Оренбургский информационно-методический центр по экспертизе, анализу и учету лекарственных средств»</a:t>
            </a:r>
            <a:endParaRPr lang="ru-RU" sz="3200" kern="0" dirty="0">
              <a:latin typeface="InformTT" pitchFamily="2" charset="-52"/>
            </a:endParaRPr>
          </a:p>
          <a:p>
            <a:pPr algn="ctr" defTabSz="268288">
              <a:spcBef>
                <a:spcPct val="20000"/>
              </a:spcBef>
              <a:defRPr/>
            </a:pPr>
            <a:endParaRPr lang="ru-RU" sz="3200" u="sng" kern="0" dirty="0">
              <a:solidFill>
                <a:srgbClr val="481100"/>
              </a:solidFill>
              <a:latin typeface="Tahoma" pitchFamily="34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214438" y="1500188"/>
            <a:ext cx="3644900" cy="85725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268288">
              <a:spcBef>
                <a:spcPct val="20000"/>
              </a:spcBef>
              <a:defRPr/>
            </a:pPr>
            <a:r>
              <a:rPr lang="ru-RU" sz="2400" kern="0" dirty="0">
                <a:latin typeface="InformTT" pitchFamily="2" charset="-52"/>
                <a:cs typeface="Times New Roman" pitchFamily="18" charset="0"/>
              </a:rPr>
              <a:t>Производственные аптеки</a:t>
            </a:r>
            <a:endParaRPr lang="ru-RU" sz="3200" kern="0" dirty="0">
              <a:latin typeface="InformTT" pitchFamily="2" charset="-52"/>
              <a:cs typeface="Times New Roman" pitchFamily="18" charset="0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1214438" y="2357438"/>
            <a:ext cx="3644900" cy="85725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268288">
              <a:spcBef>
                <a:spcPct val="20000"/>
              </a:spcBef>
              <a:defRPr/>
            </a:pPr>
            <a:r>
              <a:rPr lang="ru-RU" sz="2400" kern="0" dirty="0">
                <a:latin typeface="InformTT" pitchFamily="2" charset="-52"/>
              </a:rPr>
              <a:t>Производственные аптеки больниц</a:t>
            </a:r>
            <a:endParaRPr lang="ru-RU" sz="3200" kern="0" dirty="0">
              <a:latin typeface="InformTT" pitchFamily="2" charset="-52"/>
            </a:endParaRPr>
          </a:p>
          <a:p>
            <a:pPr algn="ctr" defTabSz="268288">
              <a:spcBef>
                <a:spcPct val="20000"/>
              </a:spcBef>
              <a:defRPr/>
            </a:pPr>
            <a:endParaRPr lang="ru-RU" sz="3200" u="sng" kern="0" dirty="0">
              <a:solidFill>
                <a:srgbClr val="481100"/>
              </a:solidFill>
              <a:latin typeface="Tahoma" pitchFamily="34" charset="0"/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1214438" y="4071938"/>
            <a:ext cx="3644900" cy="636587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268288">
              <a:spcBef>
                <a:spcPct val="20000"/>
              </a:spcBef>
              <a:defRPr/>
            </a:pPr>
            <a:r>
              <a:rPr lang="ru-RU" sz="2400" kern="0" dirty="0">
                <a:latin typeface="InformTT" pitchFamily="2" charset="-52"/>
              </a:rPr>
              <a:t>Отделения больниц</a:t>
            </a:r>
            <a:endParaRPr lang="ru-RU" sz="3200" kern="0" dirty="0">
              <a:latin typeface="InformTT" pitchFamily="2" charset="-52"/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1214438" y="3214688"/>
            <a:ext cx="3644900" cy="85725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268288">
              <a:spcBef>
                <a:spcPct val="20000"/>
              </a:spcBef>
              <a:defRPr/>
            </a:pPr>
            <a:r>
              <a:rPr lang="ru-RU" sz="2400" kern="0" dirty="0">
                <a:latin typeface="InformTT" pitchFamily="2" charset="-52"/>
              </a:rPr>
              <a:t>Аптеки города Оренбурга</a:t>
            </a:r>
            <a:endParaRPr lang="ru-RU" sz="3200" kern="0" dirty="0">
              <a:latin typeface="InformTT" pitchFamily="2" charset="-52"/>
            </a:endParaRPr>
          </a:p>
          <a:p>
            <a:pPr algn="ctr" defTabSz="268288">
              <a:spcBef>
                <a:spcPct val="20000"/>
              </a:spcBef>
              <a:defRPr/>
            </a:pPr>
            <a:endParaRPr lang="ru-RU" sz="3200" u="sng" kern="0" dirty="0">
              <a:solidFill>
                <a:srgbClr val="4811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SP_A02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/>
          <a:stretch>
            <a:fillRect/>
          </a:stretch>
        </p:blipFill>
        <p:spPr bwMode="auto">
          <a:xfrm>
            <a:off x="6067425" y="4143375"/>
            <a:ext cx="30765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6" descr="260620093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0"/>
            <a:ext cx="53355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8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44913" cy="3284538"/>
          </a:xfrm>
          <a:solidFill>
            <a:schemeClr val="bg1">
              <a:alpha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Летние полевые практики</a:t>
            </a:r>
            <a:endParaRPr lang="ru-RU" sz="4000" dirty="0" smtClean="0"/>
          </a:p>
        </p:txBody>
      </p:sp>
      <p:pic>
        <p:nvPicPr>
          <p:cNvPr id="11269" name="Picture 22" descr="x_865ac24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143250"/>
            <a:ext cx="27368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3" descr="x_256d6a98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81413"/>
            <a:ext cx="3960812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E9Q6ACA72ANPOCA0M0AQCCAFX64D6CA6UKP6WCA07ZUDUCAC0UHOACAN3ZJN2CADURIRQCA41H9JACAXB5IXFCADJ77LNCAGYMQNOCAGU93FWCAY6FI6OCA4RK69OCACZ7TZLCA9LD61KCAOF026ECAI45PA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28575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1214</TotalTime>
  <Words>317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Arial</vt:lpstr>
      <vt:lpstr>Calibri</vt:lpstr>
      <vt:lpstr>Constantia</vt:lpstr>
      <vt:lpstr>Wingdings 2</vt:lpstr>
      <vt:lpstr>Book Antiqua</vt:lpstr>
      <vt:lpstr>Adobe Song Std L</vt:lpstr>
      <vt:lpstr>AGLettericaCondensedLight</vt:lpstr>
      <vt:lpstr>Batang</vt:lpstr>
      <vt:lpstr>Times New Roman</vt:lpstr>
      <vt:lpstr>InformTT</vt:lpstr>
      <vt:lpstr>Tahoma</vt:lpstr>
      <vt:lpstr>MagistralTT</vt:lpstr>
      <vt:lpstr>Segoe Print</vt:lpstr>
      <vt:lpstr>Поток</vt:lpstr>
      <vt:lpstr>Презентация PowerPoint</vt:lpstr>
      <vt:lpstr>Презентация PowerPoint</vt:lpstr>
      <vt:lpstr>Презентация PowerPoint</vt:lpstr>
      <vt:lpstr>Наши специальности:</vt:lpstr>
      <vt:lpstr>Места работы наших выпускников:</vt:lpstr>
      <vt:lpstr>Преподавательский состав</vt:lpstr>
      <vt:lpstr>Основные дисциплины фармацевтического факультета:</vt:lpstr>
      <vt:lpstr>Базы практик студентов фармацевтического факультета</vt:lpstr>
      <vt:lpstr>Летние полевые практики</vt:lpstr>
      <vt:lpstr>Презентация PowerPoint</vt:lpstr>
      <vt:lpstr>Презентация PowerPoint</vt:lpstr>
      <vt:lpstr>Межрегиональная студенческая олимпиада по фармации «ФармаОлимпСамара-2011»</vt:lpstr>
      <vt:lpstr>Презентация PowerPoint</vt:lpstr>
      <vt:lpstr>Посвящение в студенты фармацевтического факультета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анжела</dc:creator>
  <cp:lastModifiedBy>Сгибнев Борис Владимирович</cp:lastModifiedBy>
  <cp:revision>83</cp:revision>
  <dcterms:created xsi:type="dcterms:W3CDTF">2002-01-11T03:17:52Z</dcterms:created>
  <dcterms:modified xsi:type="dcterms:W3CDTF">2015-11-06T11:27:36Z</dcterms:modified>
</cp:coreProperties>
</file>